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7" r:id="rId5"/>
    <p:sldId id="289" r:id="rId6"/>
    <p:sldId id="293" r:id="rId7"/>
    <p:sldId id="290" r:id="rId8"/>
    <p:sldId id="295" r:id="rId9"/>
    <p:sldId id="291" r:id="rId10"/>
    <p:sldId id="296" r:id="rId11"/>
    <p:sldId id="299" r:id="rId12"/>
    <p:sldId id="307" r:id="rId13"/>
    <p:sldId id="308" r:id="rId14"/>
    <p:sldId id="305" r:id="rId15"/>
    <p:sldId id="304" r:id="rId16"/>
    <p:sldId id="306" r:id="rId17"/>
    <p:sldId id="309" r:id="rId18"/>
    <p:sldId id="310" r:id="rId19"/>
    <p:sldId id="311" r:id="rId20"/>
    <p:sldId id="298" r:id="rId21"/>
    <p:sldId id="300" r:id="rId22"/>
    <p:sldId id="301" r:id="rId23"/>
    <p:sldId id="29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B5B16-29A4-3393-84FD-5B67A6640C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E12412-8317-36A3-A810-11BC057E18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BEBE3B-333B-BF41-68FE-F1F0FE613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3D92F-21F1-4F2C-B742-A9C37D8CF770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3EE63-C6E6-548C-D93E-F627B6E1F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E33402-934C-D7B0-0B94-7CC052DE5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D9BF4-EBAC-4528-B43A-A77F9FDE9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525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4F35F-6CE4-B23F-C616-45F9250AE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E42ED6-3F03-CFAD-788E-02C84AB2AB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B4E6AF-220F-D4E7-0BE7-6D6685E42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3D92F-21F1-4F2C-B742-A9C37D8CF770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1EB409-4C53-76E6-A1A1-B370C939B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33AC3D-2BC8-2117-C057-FAD658BAB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D9BF4-EBAC-4528-B43A-A77F9FDE9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843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5883E3-B7E6-EF33-5AC7-5B02162423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7B2574-34AB-8285-E106-C733158B90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DC37D-04BA-82EB-0CFB-E64ED22C5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3D92F-21F1-4F2C-B742-A9C37D8CF770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7178AF-B261-8915-38E7-39064FA81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883729-B386-E967-7237-6C3D7219B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D9BF4-EBAC-4528-B43A-A77F9FDE9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065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05018-40FC-90C4-9A38-EE22EF7B2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5ACFD-5100-6A6A-8C61-EB3828A5D6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2DC480-3636-9BF1-0ECB-7C4AA4789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3D92F-21F1-4F2C-B742-A9C37D8CF770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8BD4A8-7BDD-369D-AEB8-53FA58E60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814D00-DA07-0346-0CCB-6769BAB90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D9BF4-EBAC-4528-B43A-A77F9FDE9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972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F4149-6FB3-358D-BF81-DAE1EA829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CBBDFF-609F-18B0-171C-1D845A2875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C3F28D-8FFA-189D-B90F-50AC15BD4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3D92F-21F1-4F2C-B742-A9C37D8CF770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8AECC6-0EC0-940B-6BF0-5035BF234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78B8A5-DBCC-4207-B830-75D2477F6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D9BF4-EBAC-4528-B43A-A77F9FDE9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238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5F4CE-C605-EA5B-FE03-DEB9C0DF3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EE76C7-51D7-7F9A-5C6E-55B85276F7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983544-A93A-C56C-1F68-BE609290A8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E87E6A-C3DC-2704-9CCE-61E6F72C9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3D92F-21F1-4F2C-B742-A9C37D8CF770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32BE5F-3914-81E8-3BFD-ADBB12EE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3112B8-4551-61C6-65FB-E5AB2A6CF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D9BF4-EBAC-4528-B43A-A77F9FDE9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160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C1EFD-E766-38CB-E733-9CCF3E2CA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ECFD57-2921-7B95-3588-7EBBCB958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AD581D-3BF8-7140-EC01-020957412E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486F7B-7906-C8A7-ABD3-8059C29A1D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75F736-F0A0-A6C9-8EA8-B9BA243BC1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3B381C-70C8-6976-1F3C-55C6BD06A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3D92F-21F1-4F2C-B742-A9C37D8CF770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128473-5D37-7FD5-D716-4A3A3D256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A73230-9067-3FB0-6B2A-0A713C8C8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D9BF4-EBAC-4528-B43A-A77F9FDE9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555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B8925-DEFA-372E-1509-BB8AC32C0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EF6747-404A-724A-C89F-8D4A8F5A2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3D92F-21F1-4F2C-B742-A9C37D8CF770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69A294-860D-51BE-8954-B5EF2149C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21345B-700B-6672-8BDA-0F3010B96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D9BF4-EBAC-4528-B43A-A77F9FDE9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885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84F5B9-A92A-2CC9-41DB-A3B7899B2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3D92F-21F1-4F2C-B742-A9C37D8CF770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3CD9E7-302C-4832-1BC8-62A06BE1F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2E5B9E-2AAA-909D-F72F-70DE25A8B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D9BF4-EBAC-4528-B43A-A77F9FDE9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799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D0C28-70EF-1892-942B-8773F9593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5F36ED-2CA6-3531-B69A-66C09C1927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E991D5-30A5-AAF2-2537-3EDDC61A9A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8ED304-2B82-5323-CD56-401FAA460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3D92F-21F1-4F2C-B742-A9C37D8CF770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C969CF-B0B0-1960-BAEF-91BDD294E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E61012-5D40-98A4-EA41-52128FAA5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D9BF4-EBAC-4528-B43A-A77F9FDE9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230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154E1-39E9-578A-9B00-15E1AB11C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EED12D-5754-FA69-96EC-0C2A1D1CD9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3F76A8-AD88-86FB-A9DB-9A512AEEC9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0832D3-B895-3B7E-35AC-50AE39028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3D92F-21F1-4F2C-B742-A9C37D8CF770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10F8F1-56B2-DF73-BF2E-B00297095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B0CB0A-7DDE-5C46-4DB9-000DD7554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D9BF4-EBAC-4528-B43A-A77F9FDE9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153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EDA72B-1170-C09E-EEAC-3F0F37900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79C07-059E-188A-2110-83A4CCE40D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7AA7B2-F98D-0D3F-F50E-94BBFB5BFC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C3D92F-21F1-4F2C-B742-A9C37D8CF770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8FC399-61A1-E8C1-B01A-1502EEBF0E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5066E5-2EED-556D-6178-5D7D9F57F1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5D9BF4-EBAC-4528-B43A-A77F9FDE9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392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HsJwukDA-vs?feature=oembed" TargetMode="External"/><Relationship Id="rId5" Type="http://schemas.openxmlformats.org/officeDocument/2006/relationships/image" Target="../media/image16.jpe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9F4A6-DD8F-E445-88F4-1C67203913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2594" y="2760579"/>
            <a:ext cx="10576560" cy="2707640"/>
          </a:xfrm>
        </p:spPr>
        <p:txBody>
          <a:bodyPr>
            <a:normAutofit/>
          </a:bodyPr>
          <a:lstStyle/>
          <a:p>
            <a:br>
              <a:rPr lang="en-US" b="1" dirty="0">
                <a:solidFill>
                  <a:schemeClr val="bg2">
                    <a:lumMod val="60000"/>
                    <a:lumOff val="40000"/>
                    <a:alpha val="80000"/>
                  </a:schemeClr>
                </a:solidFill>
              </a:rPr>
            </a:br>
            <a:br>
              <a:rPr lang="en-US" b="1" dirty="0">
                <a:solidFill>
                  <a:schemeClr val="bg2">
                    <a:lumMod val="60000"/>
                    <a:lumOff val="40000"/>
                    <a:alpha val="80000"/>
                  </a:schemeClr>
                </a:solidFill>
              </a:rPr>
            </a:br>
            <a:endParaRPr lang="en-US" b="1" dirty="0"/>
          </a:p>
        </p:txBody>
      </p:sp>
      <p:pic>
        <p:nvPicPr>
          <p:cNvPr id="8" name="Picture 7" descr="Logo&#10;&#10;AI-generated content may be incorrect.">
            <a:extLst>
              <a:ext uri="{FF2B5EF4-FFF2-40B4-BE49-F238E27FC236}">
                <a16:creationId xmlns:a16="http://schemas.microsoft.com/office/drawing/2014/main" id="{FA75B29A-7826-E285-80D7-0C33E8396E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851" y="-3"/>
            <a:ext cx="1278873" cy="1278873"/>
          </a:xfrm>
          <a:prstGeom prst="rect">
            <a:avLst/>
          </a:prstGeom>
        </p:spPr>
      </p:pic>
      <p:pic>
        <p:nvPicPr>
          <p:cNvPr id="10" name="Picture 9" descr="Logo, calendar&#10;&#10;AI-generated content may be incorrect.">
            <a:extLst>
              <a:ext uri="{FF2B5EF4-FFF2-40B4-BE49-F238E27FC236}">
                <a16:creationId xmlns:a16="http://schemas.microsoft.com/office/drawing/2014/main" id="{86B54FB7-7EE7-ECD5-2B39-A101DB0546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58" y="-2"/>
            <a:ext cx="1278873" cy="1278873"/>
          </a:xfrm>
          <a:prstGeom prst="rect">
            <a:avLst/>
          </a:prstGeom>
        </p:spPr>
      </p:pic>
      <p:pic>
        <p:nvPicPr>
          <p:cNvPr id="14" name="Picture 13" descr="A picture containing text, sky, mountain, outdoor&#10;&#10;AI-generated content may be incorrect.">
            <a:extLst>
              <a:ext uri="{FF2B5EF4-FFF2-40B4-BE49-F238E27FC236}">
                <a16:creationId xmlns:a16="http://schemas.microsoft.com/office/drawing/2014/main" id="{974105E9-5B4E-0FD7-3EC7-8BE4BC3D0E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406" y="1470335"/>
            <a:ext cx="5233188" cy="523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066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AI-generated content may be incorrect.">
            <a:extLst>
              <a:ext uri="{FF2B5EF4-FFF2-40B4-BE49-F238E27FC236}">
                <a16:creationId xmlns:a16="http://schemas.microsoft.com/office/drawing/2014/main" id="{3CD98DF2-E724-813B-7EBC-6D0C9B24DB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8" y="-1"/>
            <a:ext cx="1278873" cy="1278873"/>
          </a:xfrm>
          <a:prstGeom prst="rect">
            <a:avLst/>
          </a:prstGeom>
        </p:spPr>
      </p:pic>
      <p:pic>
        <p:nvPicPr>
          <p:cNvPr id="5" name="Picture 4" descr="Logo, calendar&#10;&#10;AI-generated content may be incorrect.">
            <a:extLst>
              <a:ext uri="{FF2B5EF4-FFF2-40B4-BE49-F238E27FC236}">
                <a16:creationId xmlns:a16="http://schemas.microsoft.com/office/drawing/2014/main" id="{6ED4A2B1-07B7-7CA9-B412-C552B0DE49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83" y="0"/>
            <a:ext cx="1278873" cy="1278873"/>
          </a:xfrm>
          <a:prstGeom prst="rect">
            <a:avLst/>
          </a:prstGeom>
        </p:spPr>
      </p:pic>
      <p:pic>
        <p:nvPicPr>
          <p:cNvPr id="6" name="Online Media 5" title="Lakewood Police DronesAs First Responders FAQ">
            <a:hlinkClick r:id="" action="ppaction://media"/>
            <a:extLst>
              <a:ext uri="{FF2B5EF4-FFF2-40B4-BE49-F238E27FC236}">
                <a16:creationId xmlns:a16="http://schemas.microsoft.com/office/drawing/2014/main" id="{25E1D211-9C67-93E8-9067-6B78EFF1E0F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2225" y="0"/>
            <a:ext cx="12147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4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indoor, remote, controller, earphone&#10;&#10;AI-generated content may be incorrect.">
            <a:extLst>
              <a:ext uri="{FF2B5EF4-FFF2-40B4-BE49-F238E27FC236}">
                <a16:creationId xmlns:a16="http://schemas.microsoft.com/office/drawing/2014/main" id="{AB565C51-FADC-8DE1-0A04-32A42620C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5225" y="2954215"/>
            <a:ext cx="8306775" cy="3903785"/>
          </a:xfrm>
          <a:prstGeom prst="rect">
            <a:avLst/>
          </a:prstGeom>
        </p:spPr>
      </p:pic>
      <p:pic>
        <p:nvPicPr>
          <p:cNvPr id="4" name="Picture 3" descr="Logo&#10;&#10;AI-generated content may be incorrect.">
            <a:extLst>
              <a:ext uri="{FF2B5EF4-FFF2-40B4-BE49-F238E27FC236}">
                <a16:creationId xmlns:a16="http://schemas.microsoft.com/office/drawing/2014/main" id="{67F387EF-D4CC-D575-A32F-543456081A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284" y="-1"/>
            <a:ext cx="1278873" cy="1278873"/>
          </a:xfrm>
          <a:prstGeom prst="rect">
            <a:avLst/>
          </a:prstGeom>
        </p:spPr>
      </p:pic>
      <p:pic>
        <p:nvPicPr>
          <p:cNvPr id="5" name="Picture 4" descr="Logo, calendar&#10;&#10;AI-generated content may be incorrect.">
            <a:extLst>
              <a:ext uri="{FF2B5EF4-FFF2-40B4-BE49-F238E27FC236}">
                <a16:creationId xmlns:a16="http://schemas.microsoft.com/office/drawing/2014/main" id="{737ACF22-7E7C-35EB-EBBA-71C1143B59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89" y="0"/>
            <a:ext cx="1278873" cy="12788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DD283E-6CFB-B9DF-B906-8EE0C38D3372}"/>
              </a:ext>
            </a:extLst>
          </p:cNvPr>
          <p:cNvSpPr txBox="1"/>
          <p:nvPr/>
        </p:nvSpPr>
        <p:spPr>
          <a:xfrm>
            <a:off x="938463" y="2013284"/>
            <a:ext cx="895951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chemeClr val="bg1"/>
                </a:solidFill>
              </a:rPr>
              <a:t>Automated License Plate Readers (ALPRs)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ALPRs are a camera-based technology that captures license plate images and converts them into searchable data (plate number, date, time, location).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Primary Uses: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Locating stolen vehicles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Identifying wanted or missing persons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Supporting investigations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Enhancing real-time situational awareness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Operational Value: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Increases efficiency by automating vehicle identification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Provides investigative leads that may not otherwise exist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Acts as a force multiplier without increasing staffing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9288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AI-generated content may be incorrect.">
            <a:extLst>
              <a:ext uri="{FF2B5EF4-FFF2-40B4-BE49-F238E27FC236}">
                <a16:creationId xmlns:a16="http://schemas.microsoft.com/office/drawing/2014/main" id="{A24D6512-BCE9-23E2-F87A-D8E7927BB5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284" y="-1"/>
            <a:ext cx="1278873" cy="1278873"/>
          </a:xfrm>
          <a:prstGeom prst="rect">
            <a:avLst/>
          </a:prstGeom>
        </p:spPr>
      </p:pic>
      <p:pic>
        <p:nvPicPr>
          <p:cNvPr id="5" name="Picture 4" descr="Logo, calendar&#10;&#10;AI-generated content may be incorrect.">
            <a:extLst>
              <a:ext uri="{FF2B5EF4-FFF2-40B4-BE49-F238E27FC236}">
                <a16:creationId xmlns:a16="http://schemas.microsoft.com/office/drawing/2014/main" id="{66DCDB69-FD06-4D51-34E1-F7EAE31118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89" y="0"/>
            <a:ext cx="1278873" cy="12788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11B7F4-F538-124A-53FB-AAEA70D32179}"/>
              </a:ext>
            </a:extLst>
          </p:cNvPr>
          <p:cNvSpPr txBox="1"/>
          <p:nvPr/>
        </p:nvSpPr>
        <p:spPr>
          <a:xfrm>
            <a:off x="837525" y="1799889"/>
            <a:ext cx="591097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chemeClr val="bg1"/>
                </a:solidFill>
              </a:rPr>
              <a:t>Video Streams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The City of Lakewood has around 634 available video streams. (Milestone VMS)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Primary Uses: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Enhancing real-time situational awareness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Supporting investigations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Source for video evidence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Operational Value: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Enhancing public safety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Preventing and deterring crime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Identifying criminal activity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Identifying suspects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Gathering evidence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Reducing the fear of crime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E9E788C-AE09-507A-2C66-C73275ECD1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321" y="291402"/>
            <a:ext cx="4183464" cy="627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7173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E4395B-CB16-41E4-2EE8-074602F03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1613" y="1762801"/>
            <a:ext cx="6320635" cy="3332398"/>
          </a:xfrm>
          <a:prstGeom prst="rect">
            <a:avLst/>
          </a:prstGeom>
        </p:spPr>
      </p:pic>
      <p:pic>
        <p:nvPicPr>
          <p:cNvPr id="4" name="Picture 3" descr="Logo&#10;&#10;AI-generated content may be incorrect.">
            <a:extLst>
              <a:ext uri="{FF2B5EF4-FFF2-40B4-BE49-F238E27FC236}">
                <a16:creationId xmlns:a16="http://schemas.microsoft.com/office/drawing/2014/main" id="{C0F8107B-AB79-02B0-3D02-FE9D3CD436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284" y="-1"/>
            <a:ext cx="1278873" cy="1278873"/>
          </a:xfrm>
          <a:prstGeom prst="rect">
            <a:avLst/>
          </a:prstGeom>
        </p:spPr>
      </p:pic>
      <p:pic>
        <p:nvPicPr>
          <p:cNvPr id="5" name="Picture 4" descr="Logo, calendar&#10;&#10;AI-generated content may be incorrect.">
            <a:extLst>
              <a:ext uri="{FF2B5EF4-FFF2-40B4-BE49-F238E27FC236}">
                <a16:creationId xmlns:a16="http://schemas.microsoft.com/office/drawing/2014/main" id="{CE9CF759-4A70-8332-B9A0-81390F58D3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89" y="0"/>
            <a:ext cx="1278873" cy="12788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772162-1927-8E64-3A8E-3385826001E5}"/>
              </a:ext>
            </a:extLst>
          </p:cNvPr>
          <p:cNvSpPr txBox="1"/>
          <p:nvPr/>
        </p:nvSpPr>
        <p:spPr>
          <a:xfrm>
            <a:off x="319752" y="1427747"/>
            <a:ext cx="514618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chemeClr val="bg1"/>
                </a:solidFill>
              </a:rPr>
              <a:t>FUSUS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Fusus</a:t>
            </a:r>
            <a:r>
              <a:rPr lang="en-US" dirty="0">
                <a:solidFill>
                  <a:schemeClr val="bg1"/>
                </a:solidFill>
              </a:rPr>
              <a:t> brings all of the RTCCs technology into one pane of glass. Officer location, alerts, dispatch data, ALPR, AVL, overlays, alerts and video feeds appear on a single live map.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Live incident </a:t>
            </a:r>
            <a:r>
              <a:rPr lang="en-US" dirty="0" err="1">
                <a:solidFill>
                  <a:schemeClr val="bg1"/>
                </a:solidFill>
              </a:rPr>
              <a:t>managment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LPD </a:t>
            </a:r>
            <a:r>
              <a:rPr lang="en-US" dirty="0" err="1">
                <a:solidFill>
                  <a:schemeClr val="bg1"/>
                </a:solidFill>
              </a:rPr>
              <a:t>Fusus</a:t>
            </a:r>
            <a:r>
              <a:rPr lang="en-US" dirty="0">
                <a:solidFill>
                  <a:schemeClr val="bg1"/>
                </a:solidFill>
              </a:rPr>
              <a:t> Environment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400 standard video streams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100 AI empowered video streams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Live CAD Data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AVL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Drone Feeds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Agent BWCs 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32 ALPR cameras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Strategic Floorplans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Traffic and Weather Overlays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0234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&#10;&#10;AI-generated content may be incorrect.">
            <a:extLst>
              <a:ext uri="{FF2B5EF4-FFF2-40B4-BE49-F238E27FC236}">
                <a16:creationId xmlns:a16="http://schemas.microsoft.com/office/drawing/2014/main" id="{E469113C-FE63-B207-BDDC-2C9C99CCE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8" y="-1"/>
            <a:ext cx="1278873" cy="1278873"/>
          </a:xfrm>
          <a:prstGeom prst="rect">
            <a:avLst/>
          </a:prstGeom>
        </p:spPr>
      </p:pic>
      <p:pic>
        <p:nvPicPr>
          <p:cNvPr id="3" name="Picture 2" descr="Logo, calendar&#10;&#10;AI-generated content may be incorrect.">
            <a:extLst>
              <a:ext uri="{FF2B5EF4-FFF2-40B4-BE49-F238E27FC236}">
                <a16:creationId xmlns:a16="http://schemas.microsoft.com/office/drawing/2014/main" id="{09CF9568-579A-A2BB-CDA6-302BFE3CC9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83" y="0"/>
            <a:ext cx="1278873" cy="1278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D190AB-46DF-DE4C-0E7C-22BB8B5EF9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7178" y="1684423"/>
            <a:ext cx="6043817" cy="4267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554B9C-CAC9-A987-279D-4FFF6D702277}"/>
              </a:ext>
            </a:extLst>
          </p:cNvPr>
          <p:cNvSpPr txBox="1"/>
          <p:nvPr/>
        </p:nvSpPr>
        <p:spPr>
          <a:xfrm>
            <a:off x="413194" y="1684423"/>
            <a:ext cx="506930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chemeClr val="bg1"/>
                </a:solidFill>
              </a:rPr>
              <a:t>Community Connect</a:t>
            </a:r>
          </a:p>
          <a:p>
            <a:r>
              <a:rPr lang="en-US" dirty="0">
                <a:solidFill>
                  <a:schemeClr val="bg1"/>
                </a:solidFill>
              </a:rPr>
              <a:t>Camera Integration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Allows external entities to seamlessly integrate their camera systems with LPD via </a:t>
            </a:r>
            <a:r>
              <a:rPr lang="en-US" dirty="0" err="1">
                <a:solidFill>
                  <a:schemeClr val="bg1"/>
                </a:solidFill>
              </a:rPr>
              <a:t>Fusus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They maintain complete control over their camera systems.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They control what level of access LPD is given.  </a:t>
            </a:r>
          </a:p>
          <a:p>
            <a:r>
              <a:rPr lang="en-US" dirty="0">
                <a:solidFill>
                  <a:schemeClr val="bg1"/>
                </a:solidFill>
              </a:rPr>
              <a:t>Camera Registration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Lets LPD know you have a camera and where that camera is.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LPD can reach out to camera owners via the registry if they believe the camera may have video that would assist an investigation.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9518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AI-generated content may be incorrect.">
            <a:extLst>
              <a:ext uri="{FF2B5EF4-FFF2-40B4-BE49-F238E27FC236}">
                <a16:creationId xmlns:a16="http://schemas.microsoft.com/office/drawing/2014/main" id="{75913FFD-73CA-BFEE-7133-F520F5015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529" y="1409501"/>
            <a:ext cx="6248942" cy="5342083"/>
          </a:xfrm>
          <a:prstGeom prst="rect">
            <a:avLst/>
          </a:prstGeom>
        </p:spPr>
      </p:pic>
      <p:pic>
        <p:nvPicPr>
          <p:cNvPr id="4" name="Picture 3" descr="Logo&#10;&#10;AI-generated content may be incorrect.">
            <a:extLst>
              <a:ext uri="{FF2B5EF4-FFF2-40B4-BE49-F238E27FC236}">
                <a16:creationId xmlns:a16="http://schemas.microsoft.com/office/drawing/2014/main" id="{9D61492B-60A3-4939-6612-ED507668CB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8" y="-1"/>
            <a:ext cx="1278873" cy="1278873"/>
          </a:xfrm>
          <a:prstGeom prst="rect">
            <a:avLst/>
          </a:prstGeom>
        </p:spPr>
      </p:pic>
      <p:pic>
        <p:nvPicPr>
          <p:cNvPr id="5" name="Picture 4" descr="Logo, calendar&#10;&#10;AI-generated content may be incorrect.">
            <a:extLst>
              <a:ext uri="{FF2B5EF4-FFF2-40B4-BE49-F238E27FC236}">
                <a16:creationId xmlns:a16="http://schemas.microsoft.com/office/drawing/2014/main" id="{4CF810BD-94ED-69AA-B9D5-BB957F7A9E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83" y="0"/>
            <a:ext cx="1278873" cy="127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7432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73C4B1-0788-B8E6-137C-8394C359B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568" y="2366095"/>
            <a:ext cx="12213568" cy="220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3735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3265D4-607F-17E2-FD91-71A6B90AD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21AEB-02CA-D7E6-E0FE-F54BBD795B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2594" y="2760579"/>
            <a:ext cx="10576560" cy="2707640"/>
          </a:xfrm>
        </p:spPr>
        <p:txBody>
          <a:bodyPr>
            <a:normAutofit/>
          </a:bodyPr>
          <a:lstStyle/>
          <a:p>
            <a:br>
              <a:rPr lang="en-US" b="1" dirty="0">
                <a:solidFill>
                  <a:schemeClr val="bg2">
                    <a:lumMod val="60000"/>
                    <a:lumOff val="40000"/>
                    <a:alpha val="80000"/>
                  </a:schemeClr>
                </a:solidFill>
              </a:rPr>
            </a:br>
            <a:br>
              <a:rPr lang="en-US" b="1" dirty="0">
                <a:solidFill>
                  <a:schemeClr val="bg2">
                    <a:lumMod val="60000"/>
                    <a:lumOff val="40000"/>
                    <a:alpha val="80000"/>
                  </a:schemeClr>
                </a:solidFill>
              </a:rPr>
            </a:br>
            <a:endParaRPr lang="en-US" b="1" dirty="0"/>
          </a:p>
        </p:txBody>
      </p:sp>
      <p:pic>
        <p:nvPicPr>
          <p:cNvPr id="8" name="Picture 7" descr="Logo&#10;&#10;AI-generated content may be incorrect.">
            <a:extLst>
              <a:ext uri="{FF2B5EF4-FFF2-40B4-BE49-F238E27FC236}">
                <a16:creationId xmlns:a16="http://schemas.microsoft.com/office/drawing/2014/main" id="{F4C96A11-F4B9-63C8-8328-EE5E09EC32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8" y="-1"/>
            <a:ext cx="1278873" cy="1278873"/>
          </a:xfrm>
          <a:prstGeom prst="rect">
            <a:avLst/>
          </a:prstGeom>
        </p:spPr>
      </p:pic>
      <p:pic>
        <p:nvPicPr>
          <p:cNvPr id="10" name="Picture 9" descr="Logo, calendar&#10;&#10;AI-generated content may be incorrect.">
            <a:extLst>
              <a:ext uri="{FF2B5EF4-FFF2-40B4-BE49-F238E27FC236}">
                <a16:creationId xmlns:a16="http://schemas.microsoft.com/office/drawing/2014/main" id="{61A56189-B836-968D-B7DA-8B8A23F7D1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83" y="0"/>
            <a:ext cx="1278873" cy="12788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1EE18D-61B0-19E5-831F-B8D8EEE3B6E8}"/>
              </a:ext>
            </a:extLst>
          </p:cNvPr>
          <p:cNvSpPr txBox="1"/>
          <p:nvPr/>
        </p:nvSpPr>
        <p:spPr>
          <a:xfrm>
            <a:off x="552090" y="1621765"/>
            <a:ext cx="998938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schemeClr val="bg1"/>
                </a:solidFill>
              </a:rPr>
              <a:t>Staffing: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Sergeant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2 Full-time RTCC Technicians (1 hired, 1 open hiring process)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2 Variable-time RTCC Technicians (60 hours available)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u="sng" dirty="0">
                <a:solidFill>
                  <a:schemeClr val="bg1"/>
                </a:solidFill>
              </a:rPr>
              <a:t>Creative Staffing: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Tactical drone pilots (sworn) are reassigned to the RTCC for their shift when patrol deployment allows.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Community Service Officers (non-sworn) are currently receiving training to be able to serve in the RTCC.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Light duty Agents.</a:t>
            </a:r>
          </a:p>
        </p:txBody>
      </p:sp>
    </p:spTree>
    <p:extLst>
      <p:ext uri="{BB962C8B-B14F-4D97-AF65-F5344CB8AC3E}">
        <p14:creationId xmlns:p14="http://schemas.microsoft.com/office/powerpoint/2010/main" val="14885414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15D823-F57E-0725-7F32-1B00E99020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&#10;&#10;AI-generated content may be incorrect.">
            <a:extLst>
              <a:ext uri="{FF2B5EF4-FFF2-40B4-BE49-F238E27FC236}">
                <a16:creationId xmlns:a16="http://schemas.microsoft.com/office/drawing/2014/main" id="{00E5C491-303E-7A35-5D10-2B36696D72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8" y="-1"/>
            <a:ext cx="1278873" cy="1278873"/>
          </a:xfrm>
          <a:prstGeom prst="rect">
            <a:avLst/>
          </a:prstGeom>
        </p:spPr>
      </p:pic>
      <p:pic>
        <p:nvPicPr>
          <p:cNvPr id="10" name="Picture 9" descr="Logo, calendar&#10;&#10;AI-generated content may be incorrect.">
            <a:extLst>
              <a:ext uri="{FF2B5EF4-FFF2-40B4-BE49-F238E27FC236}">
                <a16:creationId xmlns:a16="http://schemas.microsoft.com/office/drawing/2014/main" id="{61AC0CB4-54E0-E60F-8B2E-83221A558A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83" y="0"/>
            <a:ext cx="1278873" cy="127887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DCEB586-8BA6-E3BF-4CDD-DD3E4EE3CE45}"/>
              </a:ext>
            </a:extLst>
          </p:cNvPr>
          <p:cNvSpPr txBox="1"/>
          <p:nvPr/>
        </p:nvSpPr>
        <p:spPr>
          <a:xfrm>
            <a:off x="238283" y="1529828"/>
            <a:ext cx="1414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RTCC Stats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C0972C-762D-2F65-A79E-4A31FBDAD2FC}"/>
              </a:ext>
            </a:extLst>
          </p:cNvPr>
          <p:cNvSpPr txBox="1"/>
          <p:nvPr/>
        </p:nvSpPr>
        <p:spPr>
          <a:xfrm>
            <a:off x="2469858" y="2309208"/>
            <a:ext cx="2717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Drone as First Responder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AD64D0-55B0-20B0-D367-D6F0ED16BB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9350" y="2678540"/>
            <a:ext cx="9106689" cy="2560542"/>
          </a:xfrm>
          <a:prstGeom prst="rect">
            <a:avLst/>
          </a:prstGeom>
        </p:spPr>
      </p:pic>
      <p:pic>
        <p:nvPicPr>
          <p:cNvPr id="5" name="Picture 4" descr="Table&#10;&#10;AI-generated content may be incorrect.">
            <a:extLst>
              <a:ext uri="{FF2B5EF4-FFF2-40B4-BE49-F238E27FC236}">
                <a16:creationId xmlns:a16="http://schemas.microsoft.com/office/drawing/2014/main" id="{461146DA-DEC8-A7A3-52A9-7EBF440E4E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197" y="1897331"/>
            <a:ext cx="1813717" cy="467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5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51A563-ABEC-87DC-A0CE-DB23F848D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&#10;&#10;AI-generated content may be incorrect.">
            <a:extLst>
              <a:ext uri="{FF2B5EF4-FFF2-40B4-BE49-F238E27FC236}">
                <a16:creationId xmlns:a16="http://schemas.microsoft.com/office/drawing/2014/main" id="{1713D9C2-8744-08F3-EC38-030E539A42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8" y="-1"/>
            <a:ext cx="1278873" cy="1278873"/>
          </a:xfrm>
          <a:prstGeom prst="rect">
            <a:avLst/>
          </a:prstGeom>
        </p:spPr>
      </p:pic>
      <p:pic>
        <p:nvPicPr>
          <p:cNvPr id="10" name="Picture 9" descr="Logo, calendar&#10;&#10;AI-generated content may be incorrect.">
            <a:extLst>
              <a:ext uri="{FF2B5EF4-FFF2-40B4-BE49-F238E27FC236}">
                <a16:creationId xmlns:a16="http://schemas.microsoft.com/office/drawing/2014/main" id="{87A48587-2593-FEEA-E68A-A4E2C0D476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83" y="0"/>
            <a:ext cx="1278873" cy="12788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D66317-F8F1-C62A-C18B-008F925D6F8A}"/>
              </a:ext>
            </a:extLst>
          </p:cNvPr>
          <p:cNvSpPr txBox="1"/>
          <p:nvPr/>
        </p:nvSpPr>
        <p:spPr>
          <a:xfrm>
            <a:off x="4738437" y="3280212"/>
            <a:ext cx="2715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741115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6961A-0DFD-66D2-2E3C-B06176CC18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8403E-59BB-83FB-BCB8-B32002296B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2594" y="2734700"/>
            <a:ext cx="10576560" cy="2707640"/>
          </a:xfrm>
        </p:spPr>
        <p:txBody>
          <a:bodyPr>
            <a:normAutofit/>
          </a:bodyPr>
          <a:lstStyle/>
          <a:p>
            <a:br>
              <a:rPr lang="en-US" b="1" dirty="0">
                <a:solidFill>
                  <a:schemeClr val="bg2">
                    <a:lumMod val="60000"/>
                    <a:lumOff val="40000"/>
                    <a:alpha val="80000"/>
                  </a:schemeClr>
                </a:solidFill>
              </a:rPr>
            </a:br>
            <a:br>
              <a:rPr lang="en-US" b="1" dirty="0">
                <a:solidFill>
                  <a:schemeClr val="bg2">
                    <a:lumMod val="60000"/>
                    <a:lumOff val="40000"/>
                    <a:alpha val="80000"/>
                  </a:schemeClr>
                </a:solidFill>
              </a:rPr>
            </a:br>
            <a:endParaRPr lang="en-US" b="1" dirty="0"/>
          </a:p>
        </p:txBody>
      </p:sp>
      <p:pic>
        <p:nvPicPr>
          <p:cNvPr id="8" name="Picture 7" descr="Logo&#10;&#10;AI-generated content may be incorrect.">
            <a:extLst>
              <a:ext uri="{FF2B5EF4-FFF2-40B4-BE49-F238E27FC236}">
                <a16:creationId xmlns:a16="http://schemas.microsoft.com/office/drawing/2014/main" id="{D17161B0-89DD-C011-7223-BBF4A489BD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7" y="0"/>
            <a:ext cx="1278873" cy="1278873"/>
          </a:xfrm>
          <a:prstGeom prst="rect">
            <a:avLst/>
          </a:prstGeom>
        </p:spPr>
      </p:pic>
      <p:pic>
        <p:nvPicPr>
          <p:cNvPr id="10" name="Picture 9" descr="Logo, calendar&#10;&#10;AI-generated content may be incorrect.">
            <a:extLst>
              <a:ext uri="{FF2B5EF4-FFF2-40B4-BE49-F238E27FC236}">
                <a16:creationId xmlns:a16="http://schemas.microsoft.com/office/drawing/2014/main" id="{34BDCBFC-E159-CA77-4842-F40398DDD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10" y="-2"/>
            <a:ext cx="1278873" cy="12788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AF6055-1F3A-5322-FDD5-87E2DA3D9368}"/>
              </a:ext>
            </a:extLst>
          </p:cNvPr>
          <p:cNvSpPr txBox="1"/>
          <p:nvPr/>
        </p:nvSpPr>
        <p:spPr>
          <a:xfrm>
            <a:off x="927769" y="1595021"/>
            <a:ext cx="99862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schemeClr val="bg1"/>
                </a:solidFill>
              </a:rPr>
              <a:t>ARGUS: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Established in 2014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Supervised by the Investigations Commander.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1 full-time employee.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Proactive monitoring of the radio and cameras.  Also responsible for fulfilling requests for evidentiary video capture.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By 2023, Argus was only staffed by 2 variable-time employees.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No proactive monitoring of the radio or cameras.  Argus was only fulfilling requests for evidentiary video capture.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In 2024, Argus was moved from investigations to support services under the DRVR (Digital Records Video Release) Sergeant.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789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CE06C0-C65C-FE0E-0902-D3CFAE6A65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7C871-A7DD-553D-B1C8-DD5DCFFF74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2594" y="2760579"/>
            <a:ext cx="10576560" cy="2707640"/>
          </a:xfrm>
        </p:spPr>
        <p:txBody>
          <a:bodyPr>
            <a:normAutofit/>
          </a:bodyPr>
          <a:lstStyle/>
          <a:p>
            <a:br>
              <a:rPr lang="en-US" b="1" dirty="0">
                <a:solidFill>
                  <a:schemeClr val="bg2">
                    <a:lumMod val="60000"/>
                    <a:lumOff val="40000"/>
                    <a:alpha val="80000"/>
                  </a:schemeClr>
                </a:solidFill>
              </a:rPr>
            </a:br>
            <a:br>
              <a:rPr lang="en-US" b="1" dirty="0">
                <a:solidFill>
                  <a:schemeClr val="bg2">
                    <a:lumMod val="60000"/>
                    <a:lumOff val="40000"/>
                    <a:alpha val="80000"/>
                  </a:schemeClr>
                </a:solidFill>
              </a:rPr>
            </a:br>
            <a:endParaRPr lang="en-US" b="1" dirty="0"/>
          </a:p>
        </p:txBody>
      </p:sp>
      <p:pic>
        <p:nvPicPr>
          <p:cNvPr id="8" name="Picture 7" descr="Logo&#10;&#10;AI-generated content may be incorrect.">
            <a:extLst>
              <a:ext uri="{FF2B5EF4-FFF2-40B4-BE49-F238E27FC236}">
                <a16:creationId xmlns:a16="http://schemas.microsoft.com/office/drawing/2014/main" id="{B5C0F7E9-078E-2756-6237-B884ABD2C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8" y="-1"/>
            <a:ext cx="1278873" cy="1278873"/>
          </a:xfrm>
          <a:prstGeom prst="rect">
            <a:avLst/>
          </a:prstGeom>
        </p:spPr>
      </p:pic>
      <p:pic>
        <p:nvPicPr>
          <p:cNvPr id="10" name="Picture 9" descr="Logo, calendar&#10;&#10;AI-generated content may be incorrect.">
            <a:extLst>
              <a:ext uri="{FF2B5EF4-FFF2-40B4-BE49-F238E27FC236}">
                <a16:creationId xmlns:a16="http://schemas.microsoft.com/office/drawing/2014/main" id="{E51ED3D3-6385-7495-8162-B29127277C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83" y="0"/>
            <a:ext cx="1278873" cy="12788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40A14A-EA3A-8B43-6D09-DB0F6BC7AFF3}"/>
              </a:ext>
            </a:extLst>
          </p:cNvPr>
          <p:cNvSpPr txBox="1"/>
          <p:nvPr/>
        </p:nvSpPr>
        <p:spPr>
          <a:xfrm>
            <a:off x="725319" y="1688128"/>
            <a:ext cx="953703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schemeClr val="bg1"/>
                </a:solidFill>
              </a:rPr>
              <a:t>Funding: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The RTCC’s room technology came out of the Support Services budget and is now on the City’s IT refresh schedule.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Drone as First Responder (2 - X10 Docks) was written up as a 1-year budget exception in the 2025 budget with an opportunity </a:t>
            </a:r>
            <a:r>
              <a:rPr lang="en-US" sz="2000" i="1" dirty="0">
                <a:solidFill>
                  <a:schemeClr val="bg1"/>
                </a:solidFill>
              </a:rPr>
              <a:t>to prove the concept</a:t>
            </a:r>
            <a:r>
              <a:rPr lang="en-US" sz="2000" dirty="0">
                <a:solidFill>
                  <a:schemeClr val="bg1"/>
                </a:solidFill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 In the 2026 budget year, the program received ongoing funding through the conclusion of our current Axon contract (BWC, Taser).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The Skydio DFR contract was built into an addendum to our Axon contract that also included </a:t>
            </a:r>
            <a:r>
              <a:rPr lang="en-US" sz="2000" dirty="0" err="1">
                <a:solidFill>
                  <a:schemeClr val="bg1"/>
                </a:solidFill>
              </a:rPr>
              <a:t>Fusus</a:t>
            </a:r>
            <a:r>
              <a:rPr lang="en-US" sz="2000" dirty="0">
                <a:solidFill>
                  <a:schemeClr val="bg1"/>
                </a:solidFill>
              </a:rPr>
              <a:t> and Draft One.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Our 3</a:t>
            </a:r>
            <a:r>
              <a:rPr lang="en-US" sz="2000" baseline="30000" dirty="0">
                <a:solidFill>
                  <a:schemeClr val="bg1"/>
                </a:solidFill>
              </a:rPr>
              <a:t>rd</a:t>
            </a:r>
            <a:r>
              <a:rPr lang="en-US" sz="2000" dirty="0">
                <a:solidFill>
                  <a:schemeClr val="bg1"/>
                </a:solidFill>
              </a:rPr>
              <a:t> X10 Dock will be a private/public partnership paid for by the Colorado Mills Mall Metro District and operated by the LPD RTCC.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The current Sergeant position in the RTCC was an existing Sergeant position that was reallocated to the RTCC.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The initial FTE RTCC Technician was another reallocated position. The second FTE RTCC Technician is a new position created as part of the 2026 year’s budget process.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2 VTE RTCC Technicians were already budgeted for through the prior Argus unit. </a:t>
            </a:r>
          </a:p>
        </p:txBody>
      </p:sp>
    </p:spTree>
    <p:extLst>
      <p:ext uri="{BB962C8B-B14F-4D97-AF65-F5344CB8AC3E}">
        <p14:creationId xmlns:p14="http://schemas.microsoft.com/office/powerpoint/2010/main" val="3258252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82AC1-F8C5-2CE6-AE47-C6848D98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67816-7B69-E6D5-7A18-78A4737A32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2594" y="2760579"/>
            <a:ext cx="10576560" cy="2707640"/>
          </a:xfrm>
        </p:spPr>
        <p:txBody>
          <a:bodyPr>
            <a:normAutofit/>
          </a:bodyPr>
          <a:lstStyle/>
          <a:p>
            <a:br>
              <a:rPr lang="en-US" b="1" dirty="0">
                <a:solidFill>
                  <a:schemeClr val="bg2">
                    <a:lumMod val="60000"/>
                    <a:lumOff val="40000"/>
                    <a:alpha val="80000"/>
                  </a:schemeClr>
                </a:solidFill>
              </a:rPr>
            </a:br>
            <a:br>
              <a:rPr lang="en-US" b="1" dirty="0">
                <a:solidFill>
                  <a:schemeClr val="bg2">
                    <a:lumMod val="60000"/>
                    <a:lumOff val="40000"/>
                    <a:alpha val="80000"/>
                  </a:schemeClr>
                </a:solidFill>
              </a:rPr>
            </a:br>
            <a:endParaRPr lang="en-US" b="1" dirty="0"/>
          </a:p>
        </p:txBody>
      </p:sp>
      <p:pic>
        <p:nvPicPr>
          <p:cNvPr id="8" name="Picture 7" descr="Logo&#10;&#10;AI-generated content may be incorrect.">
            <a:extLst>
              <a:ext uri="{FF2B5EF4-FFF2-40B4-BE49-F238E27FC236}">
                <a16:creationId xmlns:a16="http://schemas.microsoft.com/office/drawing/2014/main" id="{6F49EC69-8454-AE8F-3265-B842918AB9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599" y="0"/>
            <a:ext cx="1278873" cy="1278873"/>
          </a:xfrm>
          <a:prstGeom prst="rect">
            <a:avLst/>
          </a:prstGeom>
        </p:spPr>
      </p:pic>
      <p:pic>
        <p:nvPicPr>
          <p:cNvPr id="10" name="Picture 9" descr="Logo, calendar&#10;&#10;AI-generated content may be incorrect.">
            <a:extLst>
              <a:ext uri="{FF2B5EF4-FFF2-40B4-BE49-F238E27FC236}">
                <a16:creationId xmlns:a16="http://schemas.microsoft.com/office/drawing/2014/main" id="{10141B14-C457-6C3A-440F-915D08940E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77" y="0"/>
            <a:ext cx="1278873" cy="1278873"/>
          </a:xfrm>
          <a:prstGeom prst="rect">
            <a:avLst/>
          </a:prstGeom>
        </p:spPr>
      </p:pic>
      <p:pic>
        <p:nvPicPr>
          <p:cNvPr id="4" name="Picture 3" descr="A picture containing text, indoor, wall, floor&#10;&#10;AI-generated content may be incorrect.">
            <a:extLst>
              <a:ext uri="{FF2B5EF4-FFF2-40B4-BE49-F238E27FC236}">
                <a16:creationId xmlns:a16="http://schemas.microsoft.com/office/drawing/2014/main" id="{F24512F6-1ED6-57FD-C03E-D017FDD06C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94" y="3105161"/>
            <a:ext cx="4756220" cy="3567165"/>
          </a:xfrm>
          <a:prstGeom prst="rect">
            <a:avLst/>
          </a:prstGeom>
        </p:spPr>
      </p:pic>
      <p:pic>
        <p:nvPicPr>
          <p:cNvPr id="6" name="Picture 5" descr="A picture containing indoor, ceiling, floor, furniture&#10;&#10;AI-generated content may be incorrect.">
            <a:extLst>
              <a:ext uri="{FF2B5EF4-FFF2-40B4-BE49-F238E27FC236}">
                <a16:creationId xmlns:a16="http://schemas.microsoft.com/office/drawing/2014/main" id="{378FB4D4-C2FC-C626-3FB6-1C76364F03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934" y="3105161"/>
            <a:ext cx="4756220" cy="35671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9E9656-C8F5-5F11-4E3E-01D82279C958}"/>
              </a:ext>
            </a:extLst>
          </p:cNvPr>
          <p:cNvSpPr txBox="1"/>
          <p:nvPr/>
        </p:nvSpPr>
        <p:spPr>
          <a:xfrm>
            <a:off x="843513" y="1627833"/>
            <a:ext cx="103052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Never forget where you came from…….</a:t>
            </a:r>
          </a:p>
          <a:p>
            <a:endParaRPr lang="en-US" sz="3600" dirty="0"/>
          </a:p>
          <a:p>
            <a:pPr algn="ctr"/>
            <a:r>
              <a:rPr lang="en-US" dirty="0">
                <a:solidFill>
                  <a:schemeClr val="bg1"/>
                </a:solidFill>
              </a:rPr>
              <a:t>ARGUS COMMAND CENTER</a:t>
            </a:r>
          </a:p>
        </p:txBody>
      </p:sp>
    </p:spTree>
    <p:extLst>
      <p:ext uri="{BB962C8B-B14F-4D97-AF65-F5344CB8AC3E}">
        <p14:creationId xmlns:p14="http://schemas.microsoft.com/office/powerpoint/2010/main" val="25149779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5ED208-7497-49D2-3497-DF6A2536C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3C1CC-E085-DA2A-B344-7E6D10A6CB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2594" y="2760579"/>
            <a:ext cx="10576560" cy="2707640"/>
          </a:xfrm>
        </p:spPr>
        <p:txBody>
          <a:bodyPr>
            <a:normAutofit/>
          </a:bodyPr>
          <a:lstStyle/>
          <a:p>
            <a:br>
              <a:rPr lang="en-US" b="1" dirty="0">
                <a:solidFill>
                  <a:schemeClr val="bg2">
                    <a:lumMod val="60000"/>
                    <a:lumOff val="40000"/>
                    <a:alpha val="80000"/>
                  </a:schemeClr>
                </a:solidFill>
              </a:rPr>
            </a:br>
            <a:endParaRPr lang="en-US" b="1" dirty="0"/>
          </a:p>
        </p:txBody>
      </p:sp>
      <p:pic>
        <p:nvPicPr>
          <p:cNvPr id="8" name="Picture 7" descr="Logo&#10;&#10;AI-generated content may be incorrect.">
            <a:extLst>
              <a:ext uri="{FF2B5EF4-FFF2-40B4-BE49-F238E27FC236}">
                <a16:creationId xmlns:a16="http://schemas.microsoft.com/office/drawing/2014/main" id="{DB5ACC53-4D62-03C4-9301-7276B09229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851" y="-3"/>
            <a:ext cx="1278873" cy="1278873"/>
          </a:xfrm>
          <a:prstGeom prst="rect">
            <a:avLst/>
          </a:prstGeom>
        </p:spPr>
      </p:pic>
      <p:pic>
        <p:nvPicPr>
          <p:cNvPr id="10" name="Picture 9" descr="Logo, calendar&#10;&#10;AI-generated content may be incorrect.">
            <a:extLst>
              <a:ext uri="{FF2B5EF4-FFF2-40B4-BE49-F238E27FC236}">
                <a16:creationId xmlns:a16="http://schemas.microsoft.com/office/drawing/2014/main" id="{48EE4B77-4931-674C-AB07-BC54C23D25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31" y="-2"/>
            <a:ext cx="1278873" cy="12788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1AB166-65F8-6771-695A-F0A818740251}"/>
              </a:ext>
            </a:extLst>
          </p:cNvPr>
          <p:cNvSpPr txBox="1"/>
          <p:nvPr/>
        </p:nvSpPr>
        <p:spPr>
          <a:xfrm>
            <a:off x="877770" y="1389781"/>
            <a:ext cx="1008620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schemeClr val="bg1"/>
                </a:solidFill>
              </a:rPr>
              <a:t>Real-Time Crime Center: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2023 Chief Philip Smith becomes the Lakewood Police Department’s new Chief of Police. He announces his vision for the future of the department which includes the implementation of a Real-Time Crime Center.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Late 2023/early 2024 the support services division is tasked with the creation of a Real-Time Crime Center.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2024 the Argus unit begins transitioning to a RTCC operational model.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June 2024 the Argus Command Center receives a complete technology overhaul and is rebranded the Real-Time Crime Center.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April 2025 Drone as First Responder begins operations from the RTCC.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June 2025 first full-time RTCC Technician and DFR Pilot is hired.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July 2025 the DRVR Sergeant position is transitioned to the RTCC/Technology Sergeant.</a:t>
            </a:r>
          </a:p>
        </p:txBody>
      </p:sp>
      <p:pic>
        <p:nvPicPr>
          <p:cNvPr id="3" name="Picture 2" descr="A picture containing graphical user interface&#10;&#10;AI-generated content may be incorrect.">
            <a:extLst>
              <a:ext uri="{FF2B5EF4-FFF2-40B4-BE49-F238E27FC236}">
                <a16:creationId xmlns:a16="http://schemas.microsoft.com/office/drawing/2014/main" id="{BBB86DB5-F574-6E77-DAA3-A0F04F2DED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3278" y="630719"/>
            <a:ext cx="2909412" cy="92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603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D84182-4353-36E3-658C-45708257A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&#10;&#10;AI-generated content may be incorrect.">
            <a:extLst>
              <a:ext uri="{FF2B5EF4-FFF2-40B4-BE49-F238E27FC236}">
                <a16:creationId xmlns:a16="http://schemas.microsoft.com/office/drawing/2014/main" id="{6217F806-17B5-6BC2-4A4A-AAF1EC5DF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8" y="-1"/>
            <a:ext cx="1278873" cy="1278873"/>
          </a:xfrm>
          <a:prstGeom prst="rect">
            <a:avLst/>
          </a:prstGeom>
        </p:spPr>
      </p:pic>
      <p:pic>
        <p:nvPicPr>
          <p:cNvPr id="10" name="Picture 9" descr="Logo, calendar&#10;&#10;AI-generated content may be incorrect.">
            <a:extLst>
              <a:ext uri="{FF2B5EF4-FFF2-40B4-BE49-F238E27FC236}">
                <a16:creationId xmlns:a16="http://schemas.microsoft.com/office/drawing/2014/main" id="{7F37A43C-58F6-5C48-06FE-DD626D4D72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83" y="0"/>
            <a:ext cx="1278873" cy="1278873"/>
          </a:xfrm>
          <a:prstGeom prst="rect">
            <a:avLst/>
          </a:prstGeom>
        </p:spPr>
      </p:pic>
      <p:pic>
        <p:nvPicPr>
          <p:cNvPr id="13" name="Picture 12" descr="A picture containing text, indoor, living, floor&#10;&#10;AI-generated content may be incorrect.">
            <a:extLst>
              <a:ext uri="{FF2B5EF4-FFF2-40B4-BE49-F238E27FC236}">
                <a16:creationId xmlns:a16="http://schemas.microsoft.com/office/drawing/2014/main" id="{02540419-B6B7-518B-F3AD-6DBD336B0D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14" y="2123228"/>
            <a:ext cx="4572000" cy="3429000"/>
          </a:xfrm>
          <a:prstGeom prst="rect">
            <a:avLst/>
          </a:prstGeom>
        </p:spPr>
      </p:pic>
      <p:pic>
        <p:nvPicPr>
          <p:cNvPr id="11" name="Picture 10" descr="A picture containing text, indoor, ceiling, furniture&#10;&#10;AI-generated content may be incorrect.">
            <a:extLst>
              <a:ext uri="{FF2B5EF4-FFF2-40B4-BE49-F238E27FC236}">
                <a16:creationId xmlns:a16="http://schemas.microsoft.com/office/drawing/2014/main" id="{21553410-31CE-44A8-A352-5C8ED6FED0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095" y="220551"/>
            <a:ext cx="4572000" cy="3429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494A60-5073-7F5D-0A84-4AC4B4A5E0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355" y="2912629"/>
            <a:ext cx="5587231" cy="372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0872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2240F3-AF61-1F6D-7A5E-434F8F23E5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26021-D812-D456-9615-CD6A6E2AC1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2594" y="2760579"/>
            <a:ext cx="10576560" cy="2707640"/>
          </a:xfrm>
        </p:spPr>
        <p:txBody>
          <a:bodyPr>
            <a:normAutofit/>
          </a:bodyPr>
          <a:lstStyle/>
          <a:p>
            <a:br>
              <a:rPr lang="en-US" b="1" dirty="0">
                <a:solidFill>
                  <a:schemeClr val="bg2">
                    <a:lumMod val="60000"/>
                    <a:lumOff val="40000"/>
                    <a:alpha val="80000"/>
                  </a:schemeClr>
                </a:solidFill>
              </a:rPr>
            </a:br>
            <a:br>
              <a:rPr lang="en-US" b="1" dirty="0">
                <a:solidFill>
                  <a:schemeClr val="bg2">
                    <a:lumMod val="60000"/>
                    <a:lumOff val="40000"/>
                    <a:alpha val="80000"/>
                  </a:schemeClr>
                </a:solidFill>
              </a:rPr>
            </a:br>
            <a:endParaRPr lang="en-US" b="1" dirty="0"/>
          </a:p>
        </p:txBody>
      </p:sp>
      <p:pic>
        <p:nvPicPr>
          <p:cNvPr id="8" name="Picture 7" descr="Logo&#10;&#10;AI-generated content may be incorrect.">
            <a:extLst>
              <a:ext uri="{FF2B5EF4-FFF2-40B4-BE49-F238E27FC236}">
                <a16:creationId xmlns:a16="http://schemas.microsoft.com/office/drawing/2014/main" id="{95A5DC6D-7A27-0B5D-40B5-413D755AAE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8" y="-1"/>
            <a:ext cx="1278873" cy="1278873"/>
          </a:xfrm>
          <a:prstGeom prst="rect">
            <a:avLst/>
          </a:prstGeom>
        </p:spPr>
      </p:pic>
      <p:pic>
        <p:nvPicPr>
          <p:cNvPr id="10" name="Picture 9" descr="Logo, calendar&#10;&#10;AI-generated content may be incorrect.">
            <a:extLst>
              <a:ext uri="{FF2B5EF4-FFF2-40B4-BE49-F238E27FC236}">
                <a16:creationId xmlns:a16="http://schemas.microsoft.com/office/drawing/2014/main" id="{D5B5DC7D-3491-9C62-6F46-452929AED3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83" y="0"/>
            <a:ext cx="1278873" cy="1278873"/>
          </a:xfrm>
          <a:prstGeom prst="rect">
            <a:avLst/>
          </a:prstGeom>
        </p:spPr>
      </p:pic>
      <p:pic>
        <p:nvPicPr>
          <p:cNvPr id="4" name="Picture 3" descr="A picture containing text, ceiling, indoor, floor&#10;&#10;AI-generated content may be incorrect.">
            <a:extLst>
              <a:ext uri="{FF2B5EF4-FFF2-40B4-BE49-F238E27FC236}">
                <a16:creationId xmlns:a16="http://schemas.microsoft.com/office/drawing/2014/main" id="{4B34FCC4-A1D3-2C79-7680-14040B12CF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1773"/>
            <a:ext cx="12192000" cy="441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5365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0D91F1-083F-9A2E-78CE-73BBB438D1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CFA38-682F-2ED4-46D8-A0A983F915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2594" y="2760579"/>
            <a:ext cx="10576560" cy="2707640"/>
          </a:xfrm>
        </p:spPr>
        <p:txBody>
          <a:bodyPr>
            <a:normAutofit/>
          </a:bodyPr>
          <a:lstStyle/>
          <a:p>
            <a:br>
              <a:rPr lang="en-US" b="1" dirty="0">
                <a:solidFill>
                  <a:schemeClr val="bg2">
                    <a:lumMod val="60000"/>
                    <a:lumOff val="40000"/>
                    <a:alpha val="80000"/>
                  </a:schemeClr>
                </a:solidFill>
              </a:rPr>
            </a:br>
            <a:br>
              <a:rPr lang="en-US" b="1" dirty="0">
                <a:solidFill>
                  <a:schemeClr val="bg2">
                    <a:lumMod val="60000"/>
                    <a:lumOff val="40000"/>
                    <a:alpha val="80000"/>
                  </a:schemeClr>
                </a:solidFill>
              </a:rPr>
            </a:br>
            <a:endParaRPr lang="en-US" b="1" dirty="0"/>
          </a:p>
        </p:txBody>
      </p:sp>
      <p:pic>
        <p:nvPicPr>
          <p:cNvPr id="8" name="Picture 7" descr="Logo&#10;&#10;AI-generated content may be incorrect.">
            <a:extLst>
              <a:ext uri="{FF2B5EF4-FFF2-40B4-BE49-F238E27FC236}">
                <a16:creationId xmlns:a16="http://schemas.microsoft.com/office/drawing/2014/main" id="{51281EAD-8E02-252B-EDF1-18AC655EEB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8" y="-1"/>
            <a:ext cx="1278873" cy="1278873"/>
          </a:xfrm>
          <a:prstGeom prst="rect">
            <a:avLst/>
          </a:prstGeom>
        </p:spPr>
      </p:pic>
      <p:pic>
        <p:nvPicPr>
          <p:cNvPr id="10" name="Picture 9" descr="Logo, calendar&#10;&#10;AI-generated content may be incorrect.">
            <a:extLst>
              <a:ext uri="{FF2B5EF4-FFF2-40B4-BE49-F238E27FC236}">
                <a16:creationId xmlns:a16="http://schemas.microsoft.com/office/drawing/2014/main" id="{96957810-5211-902C-33C5-8C604994EA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83" y="0"/>
            <a:ext cx="1278873" cy="12788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6E3804-737F-6322-BABB-1FC3AEEE620B}"/>
              </a:ext>
            </a:extLst>
          </p:cNvPr>
          <p:cNvSpPr txBox="1"/>
          <p:nvPr/>
        </p:nvSpPr>
        <p:spPr>
          <a:xfrm>
            <a:off x="701256" y="2794941"/>
            <a:ext cx="953703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schemeClr val="bg1"/>
                </a:solidFill>
              </a:rPr>
              <a:t>Technology: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DFR: 2 Skydio X10 Docked Drones*</a:t>
            </a:r>
            <a:endParaRPr lang="en-US" sz="2400" u="sng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634 video streams (Milestone)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32 ALPR Cameras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</a:rPr>
              <a:t>Fusus</a:t>
            </a:r>
            <a:r>
              <a:rPr lang="en-US" sz="2400" dirty="0">
                <a:solidFill>
                  <a:schemeClr val="bg1"/>
                </a:solidFill>
              </a:rPr>
              <a:t> (500 internal video streams 100 of which are AI empowered)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bg1"/>
                </a:solidFill>
              </a:rPr>
              <a:t>Community Connect 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*A 3</a:t>
            </a:r>
            <a:r>
              <a:rPr lang="en-US" sz="1600" baseline="30000" dirty="0">
                <a:solidFill>
                  <a:schemeClr val="bg1"/>
                </a:solidFill>
              </a:rPr>
              <a:t>rd</a:t>
            </a:r>
            <a:r>
              <a:rPr lang="en-US" sz="1600" dirty="0">
                <a:solidFill>
                  <a:schemeClr val="bg1"/>
                </a:solidFill>
              </a:rPr>
              <a:t> Skydio X10 docked drone in partnership with the Mills Mall Metro District (They have also committed to providing access to their CCTV system via a </a:t>
            </a:r>
            <a:r>
              <a:rPr lang="en-US" sz="1600" dirty="0" err="1">
                <a:solidFill>
                  <a:schemeClr val="bg1"/>
                </a:solidFill>
              </a:rPr>
              <a:t>Fusus</a:t>
            </a:r>
            <a:r>
              <a:rPr lang="en-US" sz="1600" dirty="0">
                <a:solidFill>
                  <a:schemeClr val="bg1"/>
                </a:solidFill>
              </a:rPr>
              <a:t> Core)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17" name="Picture 16" descr="A person working on a computer&#10;&#10;AI-generated content may be incorrect.">
            <a:extLst>
              <a:ext uri="{FF2B5EF4-FFF2-40B4-BE49-F238E27FC236}">
                <a16:creationId xmlns:a16="http://schemas.microsoft.com/office/drawing/2014/main" id="{03703D7A-8F43-6774-AB6F-13F9126B5D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51198"/>
            <a:ext cx="4862784" cy="324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0811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A123AF-FE66-1121-534E-D96DEA35CE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DCBF7-DF4D-E5AC-B825-55C53EAEA4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2594" y="2760579"/>
            <a:ext cx="10576560" cy="2707640"/>
          </a:xfrm>
        </p:spPr>
        <p:txBody>
          <a:bodyPr>
            <a:normAutofit/>
          </a:bodyPr>
          <a:lstStyle/>
          <a:p>
            <a:br>
              <a:rPr lang="en-US" b="1" dirty="0">
                <a:solidFill>
                  <a:schemeClr val="bg2">
                    <a:lumMod val="60000"/>
                    <a:lumOff val="40000"/>
                    <a:alpha val="80000"/>
                  </a:schemeClr>
                </a:solidFill>
              </a:rPr>
            </a:br>
            <a:br>
              <a:rPr lang="en-US" b="1" dirty="0">
                <a:solidFill>
                  <a:schemeClr val="bg2">
                    <a:lumMod val="60000"/>
                    <a:lumOff val="40000"/>
                    <a:alpha val="80000"/>
                  </a:schemeClr>
                </a:solidFill>
              </a:rPr>
            </a:br>
            <a:endParaRPr lang="en-US" b="1" dirty="0"/>
          </a:p>
        </p:txBody>
      </p:sp>
      <p:pic>
        <p:nvPicPr>
          <p:cNvPr id="8" name="Picture 7" descr="Logo&#10;&#10;AI-generated content may be incorrect.">
            <a:extLst>
              <a:ext uri="{FF2B5EF4-FFF2-40B4-BE49-F238E27FC236}">
                <a16:creationId xmlns:a16="http://schemas.microsoft.com/office/drawing/2014/main" id="{65D752C2-D8EB-8315-A1EA-0B54BB218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8" y="-1"/>
            <a:ext cx="1278873" cy="1278873"/>
          </a:xfrm>
          <a:prstGeom prst="rect">
            <a:avLst/>
          </a:prstGeom>
        </p:spPr>
      </p:pic>
      <p:pic>
        <p:nvPicPr>
          <p:cNvPr id="10" name="Picture 9" descr="Logo, calendar&#10;&#10;AI-generated content may be incorrect.">
            <a:extLst>
              <a:ext uri="{FF2B5EF4-FFF2-40B4-BE49-F238E27FC236}">
                <a16:creationId xmlns:a16="http://schemas.microsoft.com/office/drawing/2014/main" id="{A539BEDC-26E4-5B81-2520-58DF1986D0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83" y="0"/>
            <a:ext cx="1278873" cy="12788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6CB168-2786-8D8F-EF79-D6F45C9313F8}"/>
              </a:ext>
            </a:extLst>
          </p:cNvPr>
          <p:cNvSpPr txBox="1"/>
          <p:nvPr/>
        </p:nvSpPr>
        <p:spPr>
          <a:xfrm>
            <a:off x="705016" y="1762948"/>
            <a:ext cx="464502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chemeClr val="bg1"/>
                </a:solidFill>
              </a:rPr>
              <a:t>Drone as First Responder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DFR is remotely piloting, agency-owned drones in response to calls for services or Agent initiated activity to provide real-time aerial intelligence.  The drone often arrives before patrol units enhancing situational awareness, improving decision-making, which increases officer and public safety.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LPD was the first agency in Colorado to obtain a waiver for remote drone operations without a visual observer from the FAA.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Started with crew-based operations and grew the program to 2 docked drones.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 3</a:t>
            </a:r>
            <a:r>
              <a:rPr lang="en-US" baseline="30000" dirty="0">
                <a:solidFill>
                  <a:schemeClr val="bg1"/>
                </a:solidFill>
              </a:rPr>
              <a:t>rd</a:t>
            </a:r>
            <a:r>
              <a:rPr lang="en-US" dirty="0">
                <a:solidFill>
                  <a:schemeClr val="bg1"/>
                </a:solidFill>
              </a:rPr>
              <a:t> docked drone out at the Colorado Mills Mall will be operational in a few weeks.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u="sng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25C9EE3-501F-C598-52AC-2AA5588AC0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398" y="1762949"/>
            <a:ext cx="6232356" cy="415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730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AI-generated content may be incorrect.">
            <a:extLst>
              <a:ext uri="{FF2B5EF4-FFF2-40B4-BE49-F238E27FC236}">
                <a16:creationId xmlns:a16="http://schemas.microsoft.com/office/drawing/2014/main" id="{C4627D83-9CCF-4491-A680-D2D7D63976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8" y="-1"/>
            <a:ext cx="1278873" cy="1278873"/>
          </a:xfrm>
          <a:prstGeom prst="rect">
            <a:avLst/>
          </a:prstGeom>
        </p:spPr>
      </p:pic>
      <p:pic>
        <p:nvPicPr>
          <p:cNvPr id="7" name="Picture 6" descr="Logo, calendar&#10;&#10;AI-generated content may be incorrect.">
            <a:extLst>
              <a:ext uri="{FF2B5EF4-FFF2-40B4-BE49-F238E27FC236}">
                <a16:creationId xmlns:a16="http://schemas.microsoft.com/office/drawing/2014/main" id="{1824C66E-B72E-AFDA-0B2E-53C67BFB1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83" y="0"/>
            <a:ext cx="1278873" cy="1278873"/>
          </a:xfrm>
          <a:prstGeom prst="rect">
            <a:avLst/>
          </a:prstGeom>
        </p:spPr>
      </p:pic>
      <p:pic>
        <p:nvPicPr>
          <p:cNvPr id="13" name="Picture 12" descr="A picture containing sky, outdoor&#10;&#10;AI-generated content may be incorrect.">
            <a:extLst>
              <a:ext uri="{FF2B5EF4-FFF2-40B4-BE49-F238E27FC236}">
                <a16:creationId xmlns:a16="http://schemas.microsoft.com/office/drawing/2014/main" id="{7A854E3B-70A5-65CD-D3BD-0AE1925774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260" y="236136"/>
            <a:ext cx="4257151" cy="638572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E6B7E3E-103E-613A-9EAD-86C6B7AF2F3E}"/>
              </a:ext>
            </a:extLst>
          </p:cNvPr>
          <p:cNvSpPr txBox="1"/>
          <p:nvPr/>
        </p:nvSpPr>
        <p:spPr>
          <a:xfrm>
            <a:off x="545914" y="1440206"/>
            <a:ext cx="5415892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We operate Skydio Docked X10s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Docks: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</a:rPr>
              <a:t>Self-contained launching and landing platforms       for the X10.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</a:rPr>
              <a:t>Thermal controlled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</a:rPr>
              <a:t>Contact charging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X10: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</a:rPr>
              <a:t>All purpose drone.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</a:rPr>
              <a:t>Capable of operating in temperatures from -4 to 113 degrees F, winds up to 28mph and moderate rain.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</a:rPr>
              <a:t>Can fly at 36 MPH with and operational range of 2 miles.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</a:rPr>
              <a:t>Flight time at altitude is ~30 minutes. This can vary with weather conditions.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</a:rPr>
              <a:t>Equipped with 120X zoom camera, thermal imaging, Night Sense obstacle avoidance and a parachute.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 descr="A black and white logo&#10;&#10;AI-generated content may be incorrect.">
            <a:extLst>
              <a:ext uri="{FF2B5EF4-FFF2-40B4-BE49-F238E27FC236}">
                <a16:creationId xmlns:a16="http://schemas.microsoft.com/office/drawing/2014/main" id="{AA4B6D9D-E534-A226-CE41-F366E46745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9196" y="5630720"/>
            <a:ext cx="1493596" cy="50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8501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98dd551-5307-4283-8f41-84ef19469d37" xsi:nil="true"/>
    <lcf76f155ced4ddcb4097134ff3c332f xmlns="3289be59-2aa0-43c2-9e6d-4b49e22a5bc7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280D13C10B8954E8A2329AAB709302A" ma:contentTypeVersion="16" ma:contentTypeDescription="Create a new document." ma:contentTypeScope="" ma:versionID="dd2e0c491ac0258646211e45d8f18b37">
  <xsd:schema xmlns:xsd="http://www.w3.org/2001/XMLSchema" xmlns:xs="http://www.w3.org/2001/XMLSchema" xmlns:p="http://schemas.microsoft.com/office/2006/metadata/properties" xmlns:ns2="3289be59-2aa0-43c2-9e6d-4b49e22a5bc7" xmlns:ns3="498dd551-5307-4283-8f41-84ef19469d37" targetNamespace="http://schemas.microsoft.com/office/2006/metadata/properties" ma:root="true" ma:fieldsID="5f2684bee6858bc4c023c55cdff5f499" ns2:_="" ns3:_="">
    <xsd:import namespace="3289be59-2aa0-43c2-9e6d-4b49e22a5bc7"/>
    <xsd:import namespace="498dd551-5307-4283-8f41-84ef19469d3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89be59-2aa0-43c2-9e6d-4b49e22a5b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d089de0e-833d-4848-9f75-9e3c95c7eef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8dd551-5307-4283-8f41-84ef19469d37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0cce429d-ebcf-4198-827b-4fbeb7686c73}" ma:internalName="TaxCatchAll" ma:showField="CatchAllData" ma:web="498dd551-5307-4283-8f41-84ef19469d3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480CDD8-919C-48AF-A5C5-736DB9E73AD3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db106932-5d5b-4ad3-b785-ac9f4bf80e03"/>
    <ds:schemaRef ds:uri="http://purl.org/dc/terms/"/>
    <ds:schemaRef ds:uri="52158546-0fcd-429e-a32c-1be4c4884862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76FA192-B749-4D48-8F40-758ECE2CE54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620202B-489C-4829-9424-3E2ADD6A167F}"/>
</file>

<file path=docProps/app.xml><?xml version="1.0" encoding="utf-8"?>
<Properties xmlns="http://schemas.openxmlformats.org/officeDocument/2006/extended-properties" xmlns:vt="http://schemas.openxmlformats.org/officeDocument/2006/docPropsVTypes">
  <TotalTime>2539</TotalTime>
  <Words>1043</Words>
  <Application>Microsoft Office PowerPoint</Application>
  <PresentationFormat>Widescreen</PresentationFormat>
  <Paragraphs>124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Courier New</vt:lpstr>
      <vt:lpstr>Office Theme</vt:lpstr>
      <vt:lpstr>  </vt:lpstr>
      <vt:lpstr>  </vt:lpstr>
      <vt:lpstr>  </vt:lpstr>
      <vt:lpstr> </vt:lpstr>
      <vt:lpstr>PowerPoint Presentation</vt:lpstr>
      <vt:lpstr>  </vt:lpstr>
      <vt:lpstr>  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</vt:lpstr>
      <vt:lpstr>PowerPoint Presentation</vt:lpstr>
      <vt:lpstr>PowerPoint Presentation</vt:lpstr>
      <vt:lpstr>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Christopher Vaske</dc:creator>
  <cp:lastModifiedBy>TJ Jacobson</cp:lastModifiedBy>
  <cp:revision>67</cp:revision>
  <dcterms:created xsi:type="dcterms:W3CDTF">2023-09-19T12:25:14Z</dcterms:created>
  <dcterms:modified xsi:type="dcterms:W3CDTF">2026-01-29T19:47:10Z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0x010100E280D13C10B8954E8A2329AAB709302A</vt:lpwstr>
  </property>
</Properties>
</file>